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11"/>
  </p:notesMasterIdLst>
  <p:sldIdLst>
    <p:sldId id="262" r:id="rId2"/>
    <p:sldId id="256" r:id="rId3"/>
    <p:sldId id="257" r:id="rId4"/>
    <p:sldId id="258" r:id="rId5"/>
    <p:sldId id="268" r:id="rId6"/>
    <p:sldId id="260" r:id="rId7"/>
    <p:sldId id="269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ABCA-3444-4FDB-90CA-0AB474FA92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577-4C4C-4A1C-A2E3-031B5339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53CB-DB81-4076-86A6-9D213E2E43E7}" type="uaqdatetime1">
              <a:rPr lang="ar-SA" smtClean="0"/>
              <a:t>27/02/1442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AA2-438B-4729-9EDA-BC78E0543FB2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08E-13D2-4016-BFF6-ABAA647F2C1E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1F21-4609-4596-92CC-E74805080549}" type="uaqdatetime1">
              <a:rPr lang="ar-SA" smtClean="0"/>
              <a:t>27/02/1442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066-C0B0-40EE-8FBE-8C56CD033661}" type="uaqdatetime1">
              <a:rPr lang="ar-SA" smtClean="0"/>
              <a:t>27/02/1442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12C-F175-4008-ACE9-4C5C7F428082}" type="uaqdatetime1">
              <a:rPr lang="ar-SA" smtClean="0"/>
              <a:t>27/02/1442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95AA-072D-4C64-8573-BB4DA492BE73}" type="uaqdatetime1">
              <a:rPr lang="ar-SA" smtClean="0"/>
              <a:t>27/02/1442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239A-A1E5-440A-B63F-39355F175E1D}" type="uaqdatetime1">
              <a:rPr lang="ar-SA" smtClean="0"/>
              <a:t>27/02/1442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F01-614F-42D6-A422-E6D8CAA73257}" type="uaqdatetime1">
              <a:rPr lang="ar-SA" smtClean="0"/>
              <a:t>27/02/1442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EF86-C563-42A7-9EE2-2F0B5B6E19CA}" type="uaqdatetime1">
              <a:rPr lang="ar-SA" smtClean="0"/>
              <a:t>27/02/1442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11F-21F3-400A-B610-D7FD7FDCF77D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7AB6B-648E-42B6-BED8-0C654AA636B9}" type="uaqdatetime1">
              <a:rPr lang="ar-SA" smtClean="0"/>
              <a:t>27/02/1442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مقرر </a:t>
            </a:r>
            <a:r>
              <a:rPr lang="ar-EG" sz="40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الرأي العام والإعلام</a:t>
            </a:r>
            <a: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EG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للفرقة الثالثة</a:t>
            </a:r>
            <a:r>
              <a:rPr lang="en-US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752" y="2276872"/>
            <a:ext cx="40386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إعداد: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د. غادة ممدوح 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مدرس الإذاعة والتلفزيون </a:t>
            </a:r>
            <a:endParaRPr lang="en-US" sz="3700" dirty="0">
              <a:solidFill>
                <a:prstClr val="black"/>
              </a:solidFill>
              <a:latin typeface="Constantia"/>
              <a:cs typeface="PT Bold Heading" pitchFamily="2" charset="-78"/>
            </a:endParaRP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بقسم الإعلام/كلية الآداب/جامعة بنها</a:t>
            </a:r>
            <a:endParaRPr lang="en-US" sz="2600" dirty="0">
              <a:solidFill>
                <a:prstClr val="black"/>
              </a:solidFill>
              <a:latin typeface="Constantia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F2F3A9-1F4F-4478-9F3C-AA21D4F3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446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58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99335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4400" smtClean="0">
                <a:cs typeface="PT Bold Heading" pitchFamily="2" charset="-78"/>
              </a:rPr>
              <a:t>المحاضرة الثالثة: </a:t>
            </a:r>
            <a:r>
              <a:rPr lang="ar-EG" sz="4400" dirty="0" smtClean="0">
                <a:cs typeface="PT Bold Heading" pitchFamily="2" charset="-78"/>
              </a:rPr>
              <a:t>أنواع الرأي العام</a:t>
            </a:r>
            <a:endParaRPr lang="en-US" sz="4400" dirty="0">
              <a:cs typeface="PT Bold Heading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D17C9F9-599E-48B5-A3E5-DF170AC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11663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2</a:t>
            </a:fld>
            <a:endParaRPr lang="ar-SA" b="1" dirty="0"/>
          </a:p>
        </p:txBody>
      </p:sp>
      <p:sp>
        <p:nvSpPr>
          <p:cNvPr id="5" name="Rectangle 4"/>
          <p:cNvSpPr/>
          <p:nvPr/>
        </p:nvSpPr>
        <p:spPr>
          <a:xfrm>
            <a:off x="2195736" y="2132856"/>
            <a:ext cx="4572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ar-EG" sz="32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على حسب النطاق المكاني:</a:t>
            </a:r>
          </a:p>
          <a:p>
            <a:pPr algn="ctr"/>
            <a:r>
              <a:rPr lang="ar-EG" sz="3200" b="1" dirty="0" smtClean="0">
                <a:solidFill>
                  <a:srgbClr val="FF0000"/>
                </a:solidFill>
                <a:cs typeface="PT Bold Heading" pitchFamily="2" charset="-78"/>
              </a:rPr>
              <a:t>(جغرافي</a:t>
            </a:r>
            <a:r>
              <a:rPr lang="ar-EG" sz="3200" dirty="0" smtClean="0">
                <a:solidFill>
                  <a:srgbClr val="FF0000"/>
                </a:solidFill>
                <a:cs typeface="PT Bold Heading" pitchFamily="2" charset="-78"/>
              </a:rPr>
              <a:t>+ تنظيمي)</a:t>
            </a:r>
            <a:endParaRPr lang="ar-EG" sz="3200" b="1" dirty="0" smtClean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35699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أولا</a:t>
            </a:r>
            <a:r>
              <a:rPr lang="ar-SA" sz="2400" b="1" dirty="0">
                <a:ea typeface="Calibri"/>
                <a:cs typeface="PT Bold Heading" pitchFamily="2" charset="-78"/>
              </a:rPr>
              <a:t>: على حسب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النطاق الجغرافي</a:t>
            </a:r>
            <a:r>
              <a:rPr lang="ar-SA" sz="2400" b="1" dirty="0">
                <a:ea typeface="Calibri"/>
                <a:cs typeface="PT Bold Heading" pitchFamily="2" charset="-78"/>
              </a:rPr>
              <a:t>: ينقسم الرأي العام وفق النطاق الجغرافي إلى أربعة أنواع: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851" y="4190685"/>
            <a:ext cx="629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PT Bold Heading" pitchFamily="2" charset="-78"/>
              </a:rPr>
              <a:t>الرأي العام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المحلي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: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منطقة جغرافية معينة داخل الدولة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10" y="4725144"/>
            <a:ext cx="5888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PT Bold Heading" pitchFamily="2" charset="-78"/>
              </a:rPr>
              <a:t>الرأي العام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الوطني: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المجتمع الوطني داخل الدولة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.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6672" y="5301208"/>
            <a:ext cx="7056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ea typeface="Calibri"/>
                <a:cs typeface="PT Bold Heading" pitchFamily="2" charset="-78"/>
              </a:rPr>
              <a:t>الرأي </a:t>
            </a:r>
            <a:r>
              <a:rPr lang="ar-SA" sz="2400" b="1" dirty="0">
                <a:ea typeface="Calibri"/>
                <a:cs typeface="PT Bold Heading" pitchFamily="2" charset="-78"/>
              </a:rPr>
              <a:t>العام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الإقليمي: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مجموعة من الشعوب المتجاورة جغرافيا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.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957" y="5877271"/>
            <a:ext cx="4886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PT Bold Heading" pitchFamily="2" charset="-78"/>
              </a:rPr>
              <a:t>الرأي العام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الدولي: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أكثر من مجتمع واحد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.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3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7570F2C-ADAD-4ED2-B37B-4E45D51A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8520" y="103085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3</a:t>
            </a:fld>
            <a:endParaRPr lang="ar-SA" b="1" dirty="0"/>
          </a:p>
        </p:txBody>
      </p:sp>
      <p:sp>
        <p:nvSpPr>
          <p:cNvPr id="4" name="Rectangle 3"/>
          <p:cNvSpPr/>
          <p:nvPr/>
        </p:nvSpPr>
        <p:spPr>
          <a:xfrm>
            <a:off x="987552" y="1196752"/>
            <a:ext cx="7760912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200" b="1" dirty="0" smtClean="0">
                <a:ea typeface="Calibri"/>
                <a:cs typeface="PT Bold Heading" pitchFamily="2" charset="-78"/>
              </a:rPr>
              <a:t>الرأي </a:t>
            </a:r>
            <a:r>
              <a:rPr lang="ar-SA" sz="2200" b="1" dirty="0">
                <a:ea typeface="Calibri"/>
                <a:cs typeface="PT Bold Heading" pitchFamily="2" charset="-78"/>
              </a:rPr>
              <a:t>العام </a:t>
            </a:r>
            <a:r>
              <a:rPr lang="ar-SA" sz="2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داخل المؤسسة</a:t>
            </a:r>
            <a:r>
              <a:rPr lang="ar-SA" sz="2200" b="1" dirty="0">
                <a:ea typeface="Calibri"/>
                <a:cs typeface="PT Bold Heading" pitchFamily="2" charset="-78"/>
              </a:rPr>
              <a:t>(المنظمة</a:t>
            </a:r>
            <a:r>
              <a:rPr lang="ar-SA" sz="2200" b="1" dirty="0" smtClean="0">
                <a:ea typeface="Calibri"/>
                <a:cs typeface="PT Bold Heading" pitchFamily="2" charset="-78"/>
              </a:rPr>
              <a:t>)</a:t>
            </a:r>
            <a:r>
              <a:rPr lang="ar-EG" sz="2200" b="1" dirty="0" smtClean="0">
                <a:ea typeface="Calibri"/>
                <a:cs typeface="PT Bold Heading" pitchFamily="2" charset="-78"/>
              </a:rPr>
              <a:t>: رأي العاملين بالمؤسسة نفسها.</a:t>
            </a:r>
            <a:endParaRPr lang="en-US" sz="2200" dirty="0"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1780840"/>
            <a:ext cx="7056784" cy="430887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2200" b="1" dirty="0">
                <a:ea typeface="Calibri"/>
                <a:cs typeface="PT Bold Heading" pitchFamily="2" charset="-78"/>
              </a:rPr>
              <a:t>الرأي العام </a:t>
            </a:r>
            <a:r>
              <a:rPr lang="ar-SA" sz="2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خارج </a:t>
            </a:r>
            <a:r>
              <a:rPr lang="ar-SA" sz="2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المؤسسة</a:t>
            </a:r>
            <a:r>
              <a:rPr lang="ar-EG" sz="2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: رأي جمهور المتعاملين مع المؤسسة.</a:t>
            </a:r>
            <a:endParaRPr lang="en-US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8728" y="2564904"/>
            <a:ext cx="669963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الرأي العام على حسب </a:t>
            </a:r>
            <a:r>
              <a:rPr lang="ar-SA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النطاق الزمني</a:t>
            </a:r>
            <a:r>
              <a:rPr lang="ar-SA" sz="32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: </a:t>
            </a:r>
            <a:endParaRPr lang="ar-EG" sz="3200" b="1" dirty="0" smtClean="0">
              <a:solidFill>
                <a:srgbClr val="FF0000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652" y="476672"/>
            <a:ext cx="8067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Calibri"/>
                <a:ea typeface="Calibri"/>
                <a:cs typeface="PT Bold Heading" pitchFamily="2" charset="-78"/>
              </a:rPr>
              <a:t>ثانيا</a:t>
            </a:r>
            <a:r>
              <a:rPr lang="ar-SA" sz="2400" b="1" dirty="0">
                <a:latin typeface="Calibri"/>
                <a:ea typeface="Calibri"/>
                <a:cs typeface="PT Bold Heading" pitchFamily="2" charset="-78"/>
              </a:rPr>
              <a:t>: على حسب </a:t>
            </a:r>
            <a:r>
              <a:rPr lang="ar-SA" sz="24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النطاق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التنظيمي</a:t>
            </a:r>
            <a:r>
              <a:rPr lang="ar-SA" sz="24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: </a:t>
            </a:r>
            <a:r>
              <a:rPr lang="ar-SA" sz="2400" b="1" dirty="0">
                <a:latin typeface="Calibri"/>
                <a:ea typeface="Calibri"/>
                <a:cs typeface="PT Bold Heading" pitchFamily="2" charset="-78"/>
              </a:rPr>
              <a:t>ينقسم الرأي العام لنوعين:</a:t>
            </a:r>
            <a:endParaRPr lang="en-US" sz="1600" dirty="0"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PT Bold Heading" pitchFamily="2" charset="-78"/>
              </a:rPr>
              <a:t>ويقصد بالزمن التاريخ(يوم- شهر- سنة)، والوقت(ثانية، دقيقة، ساعة)، ويمكن تقسيم هذا النوع إلى ثلاثة أنواع:</a:t>
            </a:r>
            <a:endParaRPr lang="en-US" sz="1400" dirty="0">
              <a:solidFill>
                <a:prstClr val="black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078" y="4449301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a typeface="Calibri"/>
                <a:cs typeface="PT Bold Heading" pitchFamily="2" charset="-78"/>
              </a:rPr>
              <a:t>الرأي العام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اليومي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: </a:t>
            </a:r>
            <a:r>
              <a:rPr lang="ar-SA" sz="2400" b="1" dirty="0">
                <a:ea typeface="Calibri"/>
                <a:cs typeface="PT Bold Heading" pitchFamily="2" charset="-78"/>
              </a:rPr>
              <a:t>وهو الشئ اليومي الذي يعتنقه </a:t>
            </a:r>
            <a:r>
              <a:rPr lang="ar-SA" sz="2400" b="1" dirty="0" smtClean="0">
                <a:ea typeface="Calibri"/>
                <a:cs typeface="PT Bold Heading" pitchFamily="2" charset="-78"/>
              </a:rPr>
              <a:t>معظم</a:t>
            </a:r>
            <a:endParaRPr lang="ar-EG" sz="2400" b="1" dirty="0" smtClean="0">
              <a:ea typeface="Calibri"/>
              <a:cs typeface="PT Bold Heading" pitchFamily="2" charset="-78"/>
            </a:endParaRPr>
          </a:p>
          <a:p>
            <a:pPr algn="ctr"/>
            <a:r>
              <a:rPr lang="ar-SA" sz="2400" b="1" dirty="0" smtClean="0">
                <a:ea typeface="Calibri"/>
                <a:cs typeface="PT Bold Heading" pitchFamily="2" charset="-78"/>
              </a:rPr>
              <a:t> </a:t>
            </a:r>
            <a:r>
              <a:rPr lang="ar-SA" sz="2400" b="1" dirty="0">
                <a:ea typeface="Calibri"/>
                <a:cs typeface="PT Bold Heading" pitchFamily="2" charset="-78"/>
              </a:rPr>
              <a:t>أفراد الجماعة نتيجة لحادث مفاجئ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9262" y="5444426"/>
            <a:ext cx="7178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PT Bold Heading" pitchFamily="2" charset="-78"/>
              </a:rPr>
              <a:t>الرأي العام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المؤقت: </a:t>
            </a:r>
            <a:r>
              <a:rPr lang="ar-SA" sz="2400" b="1" dirty="0">
                <a:ea typeface="Calibri"/>
                <a:cs typeface="PT Bold Heading" pitchFamily="2" charset="-78"/>
              </a:rPr>
              <a:t>وتمثله الهيئات الخاصة والأحزاب السياسية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51" y="6038666"/>
            <a:ext cx="7047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ea typeface="Calibri"/>
                <a:cs typeface="PT Bold Heading" pitchFamily="2" charset="-78"/>
              </a:rPr>
              <a:t>الرأي </a:t>
            </a:r>
            <a:r>
              <a:rPr lang="ar-SA" sz="2400" b="1" dirty="0">
                <a:ea typeface="Calibri"/>
                <a:cs typeface="PT Bold Heading" pitchFamily="2" charset="-78"/>
              </a:rPr>
              <a:t>العام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الدائم:  </a:t>
            </a:r>
            <a:r>
              <a:rPr lang="ar-SA" sz="2400" b="1" dirty="0">
                <a:ea typeface="Calibri"/>
                <a:cs typeface="PT Bold Heading" pitchFamily="2" charset="-78"/>
              </a:rPr>
              <a:t>ويرتكز على أسس تاريخية وثقافية ودينية </a:t>
            </a:r>
            <a:endParaRPr lang="en-US" sz="24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42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C4CAE4C0-5672-43FE-B82A-9786FAB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7248" y="192468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4</a:t>
            </a:fld>
            <a:endParaRPr lang="ar-SA" b="1" dirty="0"/>
          </a:p>
        </p:txBody>
      </p:sp>
      <p:sp>
        <p:nvSpPr>
          <p:cNvPr id="3" name="Rectangle 2"/>
          <p:cNvSpPr/>
          <p:nvPr/>
        </p:nvSpPr>
        <p:spPr>
          <a:xfrm>
            <a:off x="1561066" y="1235300"/>
            <a:ext cx="5904656" cy="5994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chemeClr val="tx1"/>
                </a:solidFill>
                <a:ea typeface="Calibri"/>
                <a:cs typeface="PT Bold Heading" pitchFamily="2" charset="-78"/>
              </a:rPr>
              <a:t>يقصد بالفكر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chemeClr val="tx1"/>
                </a:solidFill>
                <a:ea typeface="Calibri"/>
                <a:cs typeface="PT Bold Heading" pitchFamily="2" charset="-78"/>
              </a:rPr>
              <a:t>: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chemeClr val="tx1"/>
                </a:solidFill>
                <a:ea typeface="Calibri"/>
                <a:cs typeface="PT Bold Heading" pitchFamily="2" charset="-78"/>
              </a:rPr>
              <a:t>الثقافة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chemeClr val="tx1"/>
                </a:solidFill>
                <a:ea typeface="Calibri"/>
                <a:cs typeface="PT Bold Heading" pitchFamily="2" charset="-78"/>
              </a:rPr>
              <a:t>بصفة عامة وتعني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chemeClr val="tx1"/>
                </a:solidFill>
                <a:ea typeface="Calibri"/>
                <a:cs typeface="PT Bold Heading" pitchFamily="2" charset="-78"/>
              </a:rPr>
              <a:t>القراءة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chemeClr val="tx1"/>
                </a:solidFill>
                <a:ea typeface="Calibri"/>
                <a:cs typeface="PT Bold Heading" pitchFamily="2" charset="-78"/>
              </a:rPr>
              <a:t>.</a:t>
            </a:r>
            <a:endParaRPr lang="en-US" sz="2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3576" y="323945"/>
            <a:ext cx="6699636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</a:pPr>
            <a:r>
              <a:rPr lang="ar-SA" sz="32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الرأي العام على حسب </a:t>
            </a:r>
            <a:r>
              <a:rPr lang="ar-SA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النطاق </a:t>
            </a:r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الفكري</a:t>
            </a:r>
            <a:r>
              <a:rPr lang="ar-SA" sz="3200" b="1" dirty="0" smtClean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: </a:t>
            </a:r>
            <a:endParaRPr lang="ar-EG" sz="3200" b="1" dirty="0" smtClean="0">
              <a:solidFill>
                <a:srgbClr val="FF0000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2865" y="2118047"/>
            <a:ext cx="6505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PT Bold Heading" pitchFamily="2" charset="-78"/>
              </a:rPr>
              <a:t>ومن هذا المنطلق يمكن تقسيم الرأي العام إلى ثلاثة </a:t>
            </a:r>
            <a:r>
              <a:rPr lang="ar-EG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PT Bold Heading" pitchFamily="2" charset="-78"/>
              </a:rPr>
              <a:t>أنواع: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088" y="299695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a typeface="Calibri"/>
                <a:cs typeface="PT Bold Heading" pitchFamily="2" charset="-78"/>
              </a:rPr>
              <a:t>الرأي العام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النابه</a:t>
            </a:r>
            <a:r>
              <a:rPr lang="ar-SA" sz="2400" b="1" dirty="0">
                <a:ea typeface="Calibri"/>
                <a:cs typeface="PT Bold Heading" pitchFamily="2" charset="-78"/>
              </a:rPr>
              <a:t> أو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القائد</a:t>
            </a:r>
            <a:r>
              <a:rPr lang="ar-SA" sz="2400" b="1" dirty="0">
                <a:ea typeface="Calibri"/>
                <a:cs typeface="PT Bold Heading" pitchFamily="2" charset="-78"/>
              </a:rPr>
              <a:t> أو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المسيطر</a:t>
            </a:r>
            <a:r>
              <a:rPr lang="ar-SA" sz="2400" b="1" dirty="0">
                <a:ea typeface="Calibri"/>
                <a:cs typeface="PT Bold Heading" pitchFamily="2" charset="-78"/>
              </a:rPr>
              <a:t>: ويمثل رأي الصفوة بالمجتمع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3933056"/>
            <a:ext cx="7685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a typeface="Calibri"/>
                <a:cs typeface="PT Bold Heading" pitchFamily="2" charset="-78"/>
              </a:rPr>
              <a:t>الرأي العام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المثقف</a:t>
            </a:r>
            <a:r>
              <a:rPr lang="ar-SA" sz="2400" b="1" dirty="0">
                <a:ea typeface="Calibri"/>
                <a:cs typeface="PT Bold Heading" pitchFamily="2" charset="-78"/>
              </a:rPr>
              <a:t> أو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القارئ</a:t>
            </a:r>
            <a:r>
              <a:rPr lang="ar-SA" sz="2400" b="1" dirty="0">
                <a:ea typeface="Calibri"/>
                <a:cs typeface="PT Bold Heading" pitchFamily="2" charset="-78"/>
              </a:rPr>
              <a:t>: وهو رأي المتعلمين والمثقفين في المجتمع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640" y="472514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a typeface="Calibri"/>
                <a:cs typeface="PT Bold Heading" pitchFamily="2" charset="-78"/>
              </a:rPr>
              <a:t>الرأي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العام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 العام</a:t>
            </a:r>
            <a:r>
              <a:rPr lang="ar-SA" sz="2400" b="1" dirty="0" smtClean="0">
                <a:ea typeface="Calibri"/>
                <a:cs typeface="PT Bold Heading" pitchFamily="2" charset="-78"/>
              </a:rPr>
              <a:t>: </a:t>
            </a:r>
            <a:r>
              <a:rPr lang="ar-SA" sz="2400" b="1" dirty="0">
                <a:ea typeface="Calibri"/>
                <a:cs typeface="PT Bold Heading" pitchFamily="2" charset="-78"/>
              </a:rPr>
              <a:t>وهو رأي السواد الأعظم من المجتمع خاصة أنصاف المثقفين والأميين</a:t>
            </a:r>
            <a:endParaRPr lang="en-US" sz="24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3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7" grpId="0"/>
      <p:bldP spid="9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0528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5</a:t>
            </a:fld>
            <a:endParaRPr lang="ar-SA" b="1" dirty="0"/>
          </a:p>
        </p:txBody>
      </p:sp>
      <p:sp>
        <p:nvSpPr>
          <p:cNvPr id="6" name="Rectangle 5"/>
          <p:cNvSpPr/>
          <p:nvPr/>
        </p:nvSpPr>
        <p:spPr>
          <a:xfrm>
            <a:off x="4059807" y="1484784"/>
            <a:ext cx="8803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كويز: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517" y="2532425"/>
            <a:ext cx="865974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3600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ما الفرق بين الأمية الثقافية وأمية القراءة والكتابة </a:t>
            </a:r>
          </a:p>
          <a:p>
            <a:pPr algn="ctr"/>
            <a:r>
              <a:rPr lang="ar-EG" sz="3600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والأمية الإلكترونية؟؟؟</a:t>
            </a:r>
            <a:endParaRPr lang="en-US" sz="36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4052" y="4431015"/>
            <a:ext cx="147187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؟؟؟!!!!!</a:t>
            </a:r>
            <a:endParaRPr lang="en-US" sz="4000" dirty="0">
              <a:solidFill>
                <a:srgbClr val="FF0000"/>
              </a:solidFill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01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C3A26A-5E9B-44C8-B96A-0C53020F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1488" y="1680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6</a:t>
            </a:fld>
            <a:endParaRPr lang="ar-SA" b="1" dirty="0"/>
          </a:p>
        </p:txBody>
      </p:sp>
      <p:sp>
        <p:nvSpPr>
          <p:cNvPr id="4" name="Rectangle 3"/>
          <p:cNvSpPr/>
          <p:nvPr/>
        </p:nvSpPr>
        <p:spPr>
          <a:xfrm>
            <a:off x="539552" y="332655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الرأي العام على حسب النطاق </a:t>
            </a:r>
            <a:r>
              <a:rPr lang="ar-EG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الكمي(العددي</a:t>
            </a:r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):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10349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C000"/>
                </a:solidFill>
                <a:ea typeface="Times New Roman"/>
                <a:cs typeface="PT Bold Heading" pitchFamily="2" charset="-78"/>
              </a:rPr>
              <a:t>يمكن تقسيم الرأي العام حسب النطاق العددي إلى الأنواع التالية:</a:t>
            </a:r>
            <a:endParaRPr lang="en-US" sz="2800" dirty="0">
              <a:solidFill>
                <a:srgbClr val="FFC000"/>
              </a:solidFill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2241" y="2204864"/>
            <a:ext cx="5567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PT Bold Heading" pitchFamily="2" charset="-78"/>
              </a:rPr>
              <a:t>رأي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الأقلية</a:t>
            </a:r>
            <a:r>
              <a:rPr lang="ar-SA" sz="2400" b="1" dirty="0">
                <a:ea typeface="Calibri"/>
                <a:cs typeface="PT Bold Heading" pitchFamily="2" charset="-78"/>
              </a:rPr>
              <a:t>: ويمثل رأي ما يقل عن نصف الجماعة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6405" y="2852936"/>
            <a:ext cx="5819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ea typeface="Calibri"/>
                <a:cs typeface="PT Bold Heading" pitchFamily="2" charset="-78"/>
              </a:rPr>
              <a:t>رأي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الأغلبية</a:t>
            </a:r>
            <a:r>
              <a:rPr lang="ar-SA" sz="2400" b="1" dirty="0">
                <a:ea typeface="Calibri"/>
                <a:cs typeface="PT Bold Heading" pitchFamily="2" charset="-78"/>
              </a:rPr>
              <a:t>: ويمثل رأي ما يزيد عن نصف الجماعة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350100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a typeface="Calibri"/>
                <a:cs typeface="PT Bold Heading" pitchFamily="2" charset="-78"/>
              </a:rPr>
              <a:t>الرأي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الائتلافي</a:t>
            </a:r>
            <a:r>
              <a:rPr lang="ar-SA" sz="2400" b="1" dirty="0">
                <a:ea typeface="Calibri"/>
                <a:cs typeface="PT Bold Heading" pitchFamily="2" charset="-78"/>
              </a:rPr>
              <a:t>: وهو رأي مجموعة من الأقليات المختلفة في اتجاهاتها السياسية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48" y="450912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a typeface="Calibri"/>
                <a:cs typeface="PT Bold Heading" pitchFamily="2" charset="-78"/>
              </a:rPr>
              <a:t>الرأي العام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الساحق أو الرضا العام</a:t>
            </a:r>
            <a:r>
              <a:rPr lang="ar-SA" sz="2400" b="1" dirty="0">
                <a:ea typeface="Calibri"/>
                <a:cs typeface="PT Bold Heading" pitchFamily="2" charset="-78"/>
              </a:rPr>
              <a:t>: وهو الرأي الذي يعتبر أكبر من رأي الأغلبية فهو قريب من الإجماع أو شبه الإجماع </a:t>
            </a:r>
            <a:endParaRPr lang="en-US" sz="24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14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80528" y="18864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7</a:t>
            </a:fld>
            <a:endParaRPr lang="ar-SA" b="1" dirty="0"/>
          </a:p>
        </p:txBody>
      </p:sp>
      <p:sp>
        <p:nvSpPr>
          <p:cNvPr id="6" name="Rectangle 5"/>
          <p:cNvSpPr/>
          <p:nvPr/>
        </p:nvSpPr>
        <p:spPr>
          <a:xfrm>
            <a:off x="1120747" y="836712"/>
            <a:ext cx="6963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الرأي العام على حسب </a:t>
            </a:r>
            <a:r>
              <a:rPr lang="ar-SA" sz="32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نطاق </a:t>
            </a:r>
            <a:r>
              <a:rPr lang="ar-SA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الظهور </a:t>
            </a:r>
            <a:r>
              <a:rPr lang="ar-SA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والتوقع</a:t>
            </a:r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059" y="170080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</a:pPr>
            <a:r>
              <a:rPr lang="ar-SA" sz="2400" b="1" dirty="0">
                <a:solidFill>
                  <a:srgbClr val="FFC000"/>
                </a:solidFill>
                <a:latin typeface="Calibri"/>
                <a:ea typeface="Calibri"/>
                <a:cs typeface="PT Bold Heading" pitchFamily="2" charset="-78"/>
              </a:rPr>
              <a:t>ويمكن تقسيم الرأي العام وفق هذا النطاق إلى الأنواع التالية:</a:t>
            </a:r>
            <a:endParaRPr lang="en-US" sz="1600" dirty="0">
              <a:solidFill>
                <a:srgbClr val="FFC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298" y="2636912"/>
            <a:ext cx="8162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a typeface="Calibri"/>
                <a:cs typeface="PT Bold Heading" pitchFamily="2" charset="-78"/>
              </a:rPr>
              <a:t>الرأي العام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الظاهر</a:t>
            </a:r>
            <a:r>
              <a:rPr lang="ar-SA" sz="2400" b="1" dirty="0">
                <a:ea typeface="Calibri"/>
                <a:cs typeface="PT Bold Heading" pitchFamily="2" charset="-78"/>
              </a:rPr>
              <a:t> أو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الواضح</a:t>
            </a:r>
            <a:r>
              <a:rPr lang="ar-SA" sz="2400" b="1" dirty="0">
                <a:ea typeface="Calibri"/>
                <a:cs typeface="PT Bold Heading" pitchFamily="2" charset="-78"/>
              </a:rPr>
              <a:t> أو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الفعلي</a:t>
            </a:r>
            <a:r>
              <a:rPr lang="ar-SA" sz="2400" b="1" dirty="0">
                <a:ea typeface="Calibri"/>
                <a:cs typeface="PT Bold Heading" pitchFamily="2" charset="-78"/>
              </a:rPr>
              <a:t>: وهو الرأي العام الموجود الذي يعبر عنه الجمهور فعلا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149" y="3645024"/>
            <a:ext cx="8640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a typeface="Calibri"/>
                <a:cs typeface="PT Bold Heading" pitchFamily="2" charset="-78"/>
              </a:rPr>
              <a:t>الرأي العام غير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الظاهر</a:t>
            </a:r>
            <a:r>
              <a:rPr lang="ar-SA" sz="2400" b="1" dirty="0">
                <a:ea typeface="Calibri"/>
                <a:cs typeface="PT Bold Heading" pitchFamily="2" charset="-78"/>
              </a:rPr>
              <a:t> أو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الكامن</a:t>
            </a:r>
            <a:r>
              <a:rPr lang="ar-SA" sz="2400" b="1" dirty="0">
                <a:ea typeface="Calibri"/>
                <a:cs typeface="PT Bold Heading" pitchFamily="2" charset="-78"/>
              </a:rPr>
              <a:t> أو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الباطن</a:t>
            </a:r>
            <a:r>
              <a:rPr lang="ar-SA" sz="2400" b="1" dirty="0">
                <a:ea typeface="Calibri"/>
                <a:cs typeface="PT Bold Heading" pitchFamily="2" charset="-78"/>
              </a:rPr>
              <a:t> أو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المستتر</a:t>
            </a:r>
            <a:r>
              <a:rPr lang="ar-SA" sz="2400" b="1" dirty="0">
                <a:ea typeface="Calibri"/>
                <a:cs typeface="PT Bold Heading" pitchFamily="2" charset="-78"/>
              </a:rPr>
              <a:t>: وهو رأي عام موجود ولكنه لا يجد الفرصة للتعبير عن نفسه بعلانية واضحة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433" y="4830910"/>
            <a:ext cx="8090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ea typeface="Calibri"/>
                <a:cs typeface="PT Bold Heading" pitchFamily="2" charset="-78"/>
              </a:rPr>
              <a:t>الرأي العام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Calibri"/>
                <a:cs typeface="PT Bold Heading" pitchFamily="2" charset="-78"/>
              </a:rPr>
              <a:t>المتوقع</a:t>
            </a:r>
            <a:r>
              <a:rPr lang="ar-SA" sz="2400" b="1" dirty="0">
                <a:ea typeface="Calibri"/>
                <a:cs typeface="PT Bold Heading" pitchFamily="2" charset="-78"/>
              </a:rPr>
              <a:t>: وهو الرأي العام الذي يتوقع حدوثه في حالة وقوع بعض الأحداث</a:t>
            </a:r>
            <a:endParaRPr lang="en-US" sz="24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81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0791FD-A7C1-4598-8460-BF2BEA91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7472" y="13841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8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2768146" y="760348"/>
            <a:ext cx="3610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الرأي </a:t>
            </a:r>
            <a:r>
              <a:rPr lang="ar-EG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العام الإلكتروني</a:t>
            </a:r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812" y="1700807"/>
            <a:ext cx="8568952" cy="11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ترتب على انتشار استخدام شبكة الإنترنت </a:t>
            </a: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في </a:t>
            </a: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الاتصال ظهور ما نسميه (الرأي العام الإلكتروني)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212976"/>
            <a:ext cx="8568952" cy="170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ea typeface="Calibri"/>
                <a:cs typeface="PT Bold Heading" pitchFamily="2" charset="-78"/>
              </a:rPr>
              <a:t>أخيرا يجب علينا أن ندرك أن هذه الأنواع والتقسيمات للرأي العام لا يمكن فصلها دائما بهذه البساطة؛ لأنه في كثير من الأحيان ما نلاحظ وجود تداخل </a:t>
            </a:r>
            <a:r>
              <a:rPr lang="ar-SA" sz="2400" b="1" dirty="0" smtClean="0">
                <a:ea typeface="Calibri"/>
                <a:cs typeface="PT Bold Heading" pitchFamily="2" charset="-78"/>
              </a:rPr>
              <a:t>بين </a:t>
            </a:r>
            <a:r>
              <a:rPr lang="ar-SA" sz="2400" b="1" dirty="0">
                <a:ea typeface="Calibri"/>
                <a:cs typeface="PT Bold Heading" pitchFamily="2" charset="-78"/>
              </a:rPr>
              <a:t>الأنواع فنلاحظ وجود أكثر من نوع وقد تداخل مع بعضه</a:t>
            </a:r>
            <a:endParaRPr lang="en-US" sz="24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29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33D8906-59D0-4F82-A21D-34731406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864" t="24800" r="35824" b="29001"/>
          <a:stretch/>
        </p:blipFill>
        <p:spPr>
          <a:xfrm>
            <a:off x="716696" y="980728"/>
            <a:ext cx="7632848" cy="53285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62435A-47D6-40A8-9258-4E42D0C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344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9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5678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1441</TotalTime>
  <Words>476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مقرر الرأي العام والإعلام للفرقة الثالثة </vt:lpstr>
      <vt:lpstr>المحاضرة الثالثة: أنواع الرأي العام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</cp:revision>
  <dcterms:created xsi:type="dcterms:W3CDTF">2020-03-24T00:59:16Z</dcterms:created>
  <dcterms:modified xsi:type="dcterms:W3CDTF">2020-10-19T14:17:37Z</dcterms:modified>
</cp:coreProperties>
</file>